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3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4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3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2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4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6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2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4329-5B1D-609D-5510-F94E580D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effectLst/>
                <a:ea typeface="Calibri" panose="020F0502020204030204" pitchFamily="34" charset="0"/>
              </a:rPr>
              <a:t>Matthew 3 v 17: </a:t>
            </a:r>
            <a:br>
              <a:rPr lang="en-US" sz="3200" dirty="0">
                <a:effectLst/>
                <a:ea typeface="Calibri" panose="020F0502020204030204" pitchFamily="34" charset="0"/>
              </a:rPr>
            </a:br>
            <a:r>
              <a:rPr lang="en-US" sz="3200" dirty="0">
                <a:effectLst/>
                <a:ea typeface="Calibri" panose="020F0502020204030204" pitchFamily="34" charset="0"/>
              </a:rPr>
              <a:t>“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This is my Son….</a:t>
            </a:r>
            <a:br>
              <a:rPr lang="en-US" sz="3200" b="1" dirty="0">
                <a:effectLst/>
                <a:ea typeface="Calibri" panose="020F0502020204030204" pitchFamily="34" charset="0"/>
              </a:rPr>
            </a:br>
            <a:r>
              <a:rPr lang="en-US" sz="3200" b="1" dirty="0">
                <a:effectLst/>
                <a:ea typeface="Calibri" panose="020F0502020204030204" pitchFamily="34" charset="0"/>
              </a:rPr>
              <a:t>chosen and marked by my love, delight of my life.”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C0D38-E991-E3F0-A19E-839967AF8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17341"/>
            <a:ext cx="5134496" cy="46658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dirty="0"/>
              <a:t>We are: 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Unique 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(Psalm 139 v 13)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Loved 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(Jeremiah 31 v 3)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Forgiven 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(Psalm 103 v 12)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Strong 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(Philippians 4 v 13)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Special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(Ephesians 2 v 10)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Precious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 Corinthians 6 v 20)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 Peter 2 v 9)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F4568-2B1C-929F-9155-36AE49EEE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0923" y="2377439"/>
            <a:ext cx="5594465" cy="43143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Capable 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(Mark 10 v 27)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Chosen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(John 15 v 16)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Enough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(2 Corinthians 12 v 9)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Victorious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(Romans 8 v 37)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Amazing 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(Psalm 139 v 14)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Protected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(Psalm 121 v 3)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Cared for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(Ephesians 3 v 17-19)</a:t>
            </a:r>
          </a:p>
          <a:p>
            <a:pPr marL="0" indent="0">
              <a:buNone/>
            </a:pPr>
            <a:r>
              <a:rPr lang="en-US" sz="60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en-US" sz="6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(Ephesians 2 v 19). </a:t>
            </a:r>
            <a:endParaRPr lang="en-GB" sz="6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60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676F7-2E08-4760-188E-371D28CD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AB4363-785E-B851-539C-E34850157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393310"/>
              </p:ext>
            </p:extLst>
          </p:nvPr>
        </p:nvGraphicFramePr>
        <p:xfrm>
          <a:off x="464128" y="62345"/>
          <a:ext cx="11263744" cy="66499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4665">
                  <a:extLst>
                    <a:ext uri="{9D8B030D-6E8A-4147-A177-3AD203B41FA5}">
                      <a16:colId xmlns:a16="http://schemas.microsoft.com/office/drawing/2014/main" val="2835447691"/>
                    </a:ext>
                  </a:extLst>
                </a:gridCol>
                <a:gridCol w="4124497">
                  <a:extLst>
                    <a:ext uri="{9D8B030D-6E8A-4147-A177-3AD203B41FA5}">
                      <a16:colId xmlns:a16="http://schemas.microsoft.com/office/drawing/2014/main" val="1791350882"/>
                    </a:ext>
                  </a:extLst>
                </a:gridCol>
                <a:gridCol w="3754582">
                  <a:extLst>
                    <a:ext uri="{9D8B030D-6E8A-4147-A177-3AD203B41FA5}">
                      <a16:colId xmlns:a16="http://schemas.microsoft.com/office/drawing/2014/main" val="2293049498"/>
                    </a:ext>
                  </a:extLst>
                </a:gridCol>
              </a:tblGrid>
              <a:tr h="471361">
                <a:tc>
                  <a:txBody>
                    <a:bodyPr/>
                    <a:lstStyle/>
                    <a:p>
                      <a:r>
                        <a:rPr lang="en-US" sz="1400" i="1" dirty="0"/>
                        <a:t>Adapted from Jack Frost, Experiencing the Father’s embrace</a:t>
                      </a:r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Heart of an orphan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Heart of Sonship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057327"/>
                  </a:ext>
                </a:extLst>
              </a:tr>
              <a:tr h="367055">
                <a:tc>
                  <a:txBody>
                    <a:bodyPr/>
                    <a:lstStyle/>
                    <a:p>
                      <a:r>
                        <a:rPr lang="en-US" sz="1400" dirty="0"/>
                        <a:t>IMAGE OF GOD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See God as Master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See God as a loving Father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59603"/>
                  </a:ext>
                </a:extLst>
              </a:tr>
              <a:tr h="371086">
                <a:tc>
                  <a:txBody>
                    <a:bodyPr/>
                    <a:lstStyle/>
                    <a:p>
                      <a:r>
                        <a:rPr lang="en-US" sz="1400" dirty="0"/>
                        <a:t>DEPENDENCY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Independent/Self-reliant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Interdependent/acknowledges need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79910"/>
                  </a:ext>
                </a:extLst>
              </a:tr>
              <a:tr h="397666">
                <a:tc>
                  <a:txBody>
                    <a:bodyPr/>
                    <a:lstStyle/>
                    <a:p>
                      <a:r>
                        <a:rPr lang="en-US" sz="1400" dirty="0"/>
                        <a:t>PREVIOUS DEBTS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Try to make up for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Cancelled at the Cross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61131"/>
                  </a:ext>
                </a:extLst>
              </a:tr>
              <a:tr h="375765">
                <a:tc>
                  <a:txBody>
                    <a:bodyPr/>
                    <a:lstStyle/>
                    <a:p>
                      <a:r>
                        <a:rPr lang="en-US" sz="1400" dirty="0"/>
                        <a:t>SECURITY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Insecure/Lack of peace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Rest and peace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56762"/>
                  </a:ext>
                </a:extLst>
              </a:tr>
              <a:tr h="502177">
                <a:tc>
                  <a:txBody>
                    <a:bodyPr/>
                    <a:lstStyle/>
                    <a:p>
                      <a:r>
                        <a:rPr lang="en-US" sz="1400" dirty="0"/>
                        <a:t>NEED FOR APPROVAL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Strive for the praise, approval and acceptance of man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Totally accepted in God’s love and justified by grace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44285"/>
                  </a:ext>
                </a:extLst>
              </a:tr>
              <a:tr h="353010">
                <a:tc>
                  <a:txBody>
                    <a:bodyPr/>
                    <a:lstStyle/>
                    <a:p>
                      <a:r>
                        <a:rPr lang="en-US" sz="1400" dirty="0"/>
                        <a:t>SERVICE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 for </a:t>
                      </a:r>
                      <a:r>
                        <a:rPr lang="en-US" sz="1400" dirty="0" err="1"/>
                        <a:t>favour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 from </a:t>
                      </a:r>
                      <a:r>
                        <a:rPr lang="en-US" sz="1400" dirty="0" err="1"/>
                        <a:t>favour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806793"/>
                  </a:ext>
                </a:extLst>
              </a:tr>
              <a:tr h="408770">
                <a:tc>
                  <a:txBody>
                    <a:bodyPr/>
                    <a:lstStyle/>
                    <a:p>
                      <a:r>
                        <a:rPr lang="en-US" sz="1400" dirty="0"/>
                        <a:t>SELF-IMAGE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Comparing yourself to others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Positive and affirmed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909373"/>
                  </a:ext>
                </a:extLst>
              </a:tr>
              <a:tr h="789065">
                <a:tc>
                  <a:txBody>
                    <a:bodyPr/>
                    <a:lstStyle/>
                    <a:p>
                      <a:r>
                        <a:rPr lang="en-US" sz="1400" dirty="0"/>
                        <a:t>SOURCE OF COMFORT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Seek comfort in counterfeit things – addictions, compulsions, escapism, busyness, hyper-religious activity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Comfort from God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547251"/>
                  </a:ext>
                </a:extLst>
              </a:tr>
              <a:tr h="548599">
                <a:tc>
                  <a:txBody>
                    <a:bodyPr/>
                    <a:lstStyle/>
                    <a:p>
                      <a:r>
                        <a:rPr lang="en-US" sz="1400" dirty="0"/>
                        <a:t>RELATIONSHIPS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Competition, rivalry and jealousy towards others success and position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Rejoice in their blessings and successes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460038"/>
                  </a:ext>
                </a:extLst>
              </a:tr>
              <a:tr h="352759">
                <a:tc>
                  <a:txBody>
                    <a:bodyPr/>
                    <a:lstStyle/>
                    <a:p>
                      <a:r>
                        <a:rPr lang="en-US" sz="1400" dirty="0"/>
                        <a:t>HANDLING OTHER’S FAULTS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Harsh and accusing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Covering and restoring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333142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r>
                        <a:rPr lang="en-US" sz="1400" dirty="0"/>
                        <a:t>VIEW OF AUTHORITY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Distrust, rebel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Respect and </a:t>
                      </a:r>
                      <a:r>
                        <a:rPr lang="en-US" sz="1400" dirty="0" err="1"/>
                        <a:t>honour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866796"/>
                  </a:ext>
                </a:extLst>
              </a:tr>
              <a:tr h="363026">
                <a:tc>
                  <a:txBody>
                    <a:bodyPr/>
                    <a:lstStyle/>
                    <a:p>
                      <a:r>
                        <a:rPr lang="en-US" sz="1400" dirty="0"/>
                        <a:t>VIEW OF CHALLENGE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Don’t receive, closed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Receive gladly, open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621231"/>
                  </a:ext>
                </a:extLst>
              </a:tr>
              <a:tr h="561825">
                <a:tc>
                  <a:txBody>
                    <a:bodyPr/>
                    <a:lstStyle/>
                    <a:p>
                      <a:r>
                        <a:rPr lang="en-US" sz="1400" dirty="0"/>
                        <a:t>EXPRESSION OF LOVE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Guarded and conditional; based upon other’s performance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Open, patient and affectionate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133130"/>
                  </a:ext>
                </a:extLst>
              </a:tr>
              <a:tr h="377635">
                <a:tc>
                  <a:txBody>
                    <a:bodyPr/>
                    <a:lstStyle/>
                    <a:p>
                      <a:r>
                        <a:rPr lang="en-US" sz="1400" dirty="0"/>
                        <a:t>SENSE OF GOD’S PRESENCE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Conditional and Distant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Unconditional and intimate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809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709482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DarkSeedLeftStep">
      <a:dk1>
        <a:srgbClr val="000000"/>
      </a:dk1>
      <a:lt1>
        <a:srgbClr val="FFFFFF"/>
      </a:lt1>
      <a:dk2>
        <a:srgbClr val="301B2B"/>
      </a:dk2>
      <a:lt2>
        <a:srgbClr val="F0F3F3"/>
      </a:lt2>
      <a:accent1>
        <a:srgbClr val="C84E48"/>
      </a:accent1>
      <a:accent2>
        <a:srgbClr val="B63665"/>
      </a:accent2>
      <a:accent3>
        <a:srgbClr val="C848AC"/>
      </a:accent3>
      <a:accent4>
        <a:srgbClr val="9C36B6"/>
      </a:accent4>
      <a:accent5>
        <a:srgbClr val="7948C8"/>
      </a:accent5>
      <a:accent6>
        <a:srgbClr val="3D42B8"/>
      </a:accent6>
      <a:hlink>
        <a:srgbClr val="853FB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325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Neue Haas Grotesk Text Pro</vt:lpstr>
      <vt:lpstr>SwellVTI</vt:lpstr>
      <vt:lpstr>Matthew 3 v 17:  “This is my Son…. chosen and marked by my love, delight of my life.”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He is – Prophet, Priest &amp; King</dc:title>
  <dc:creator>Julian Mott</dc:creator>
  <cp:lastModifiedBy>Daniel Rose (Student)</cp:lastModifiedBy>
  <cp:revision>8</cp:revision>
  <dcterms:created xsi:type="dcterms:W3CDTF">2023-10-17T08:31:02Z</dcterms:created>
  <dcterms:modified xsi:type="dcterms:W3CDTF">2023-11-21T20:59:33Z</dcterms:modified>
</cp:coreProperties>
</file>