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7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96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71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6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8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67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2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2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87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83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43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65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C911C-A779-4D55-BCA3-25596044A819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C1ED0-23E4-453E-B392-708821D74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45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32440" cy="2154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" y="332657"/>
            <a:ext cx="798493" cy="12241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75" y="2924944"/>
            <a:ext cx="2626193" cy="3533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" y="3759739"/>
            <a:ext cx="5752202" cy="26989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1966" y="3068960"/>
            <a:ext cx="5752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HMS SPLENDID P228 – Lt Iain </a:t>
            </a:r>
            <a:r>
              <a:rPr lang="en-GB" dirty="0" err="1" smtClean="0"/>
              <a:t>McGeoch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19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20880" cy="59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8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Isaiah 42-1-5</a:t>
            </a:r>
          </a:p>
          <a:p>
            <a:pPr marL="0" indent="0">
              <a:buNone/>
            </a:pPr>
            <a:r>
              <a:rPr lang="en-GB" sz="2000" b="1" baseline="30000" dirty="0" smtClean="0"/>
              <a:t>1</a:t>
            </a:r>
            <a:r>
              <a:rPr lang="en-GB" sz="2000" dirty="0" smtClean="0"/>
              <a:t>“Behold</a:t>
            </a:r>
            <a:r>
              <a:rPr lang="en-GB" sz="2000" dirty="0"/>
              <a:t>, My Servant, whom I </a:t>
            </a:r>
            <a:r>
              <a:rPr lang="en-GB" sz="2000" dirty="0" smtClean="0"/>
              <a:t>uphold</a:t>
            </a:r>
            <a:r>
              <a:rPr lang="en-GB" sz="2000" dirty="0"/>
              <a:t>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My chosen one </a:t>
            </a:r>
            <a:r>
              <a:rPr lang="en-GB" sz="2000" i="1" dirty="0"/>
              <a:t>in whom</a:t>
            </a:r>
            <a:r>
              <a:rPr lang="en-GB" sz="2000" dirty="0"/>
              <a:t> My soul delights.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I have put My Spirit upon Him;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He will bring forth justice to the </a:t>
            </a:r>
            <a:r>
              <a:rPr lang="en-GB" sz="2000" dirty="0" smtClean="0"/>
              <a:t>nations</a:t>
            </a:r>
            <a:r>
              <a:rPr lang="en-GB" sz="2000" dirty="0"/>
              <a:t>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baseline="30000" dirty="0"/>
              <a:t>2 </a:t>
            </a:r>
            <a:r>
              <a:rPr lang="en-GB" sz="2000" dirty="0"/>
              <a:t>“He will not cry out or raise </a:t>
            </a:r>
            <a:r>
              <a:rPr lang="en-GB" sz="2000" i="1" dirty="0"/>
              <a:t>His voice</a:t>
            </a:r>
            <a:r>
              <a:rPr lang="en-GB" sz="2000" dirty="0"/>
              <a:t>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Nor make His voice heard in the street.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baseline="30000" dirty="0"/>
              <a:t>3 </a:t>
            </a:r>
            <a:r>
              <a:rPr lang="en-GB" sz="2000" dirty="0">
                <a:solidFill>
                  <a:srgbClr val="FF0000"/>
                </a:solidFill>
              </a:rPr>
              <a:t>“A bruised reed He will not break</a:t>
            </a:r>
            <a:r>
              <a:rPr lang="en-GB" sz="2000" dirty="0">
                <a:solidFill>
                  <a:srgbClr val="FF0000"/>
                </a:solidFill>
              </a:rPr>
              <a:t/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>
                <a:solidFill>
                  <a:srgbClr val="FF0000"/>
                </a:solidFill>
              </a:rPr>
              <a:t>And a dimly burning wick He will not extinguish;</a:t>
            </a:r>
            <a:r>
              <a:rPr lang="en-GB" sz="2000" dirty="0">
                <a:solidFill>
                  <a:srgbClr val="FF0000"/>
                </a:solidFill>
              </a:rPr>
              <a:t/>
            </a:r>
            <a:br>
              <a:rPr lang="en-GB" sz="2000" dirty="0">
                <a:solidFill>
                  <a:srgbClr val="FF0000"/>
                </a:solidFill>
              </a:rPr>
            </a:br>
            <a:r>
              <a:rPr lang="en-GB" sz="2000" dirty="0"/>
              <a:t>He will faithfully bring forth justice.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b="1" baseline="30000" dirty="0"/>
              <a:t>4 </a:t>
            </a:r>
            <a:r>
              <a:rPr lang="en-GB" sz="2000" dirty="0"/>
              <a:t>“He will not be disheartened or crushed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Until He has established justice in the earth;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And the coastlands will wait expectantly for His </a:t>
            </a:r>
            <a:r>
              <a:rPr lang="en-GB" sz="2000" dirty="0" smtClean="0"/>
              <a:t>law</a:t>
            </a:r>
            <a:r>
              <a:rPr lang="en-GB" sz="2000" dirty="0"/>
              <a:t>.”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The crush depth in Scripture</a:t>
            </a:r>
          </a:p>
        </p:txBody>
      </p:sp>
    </p:spTree>
    <p:extLst>
      <p:ext uri="{BB962C8B-B14F-4D97-AF65-F5344CB8AC3E}">
        <p14:creationId xmlns:p14="http://schemas.microsoft.com/office/powerpoint/2010/main" val="2727499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The crush depth in Scripture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1 </a:t>
            </a:r>
            <a:r>
              <a:rPr lang="en-GB" dirty="0"/>
              <a:t>Corinthians </a:t>
            </a:r>
            <a:r>
              <a:rPr lang="en-GB" dirty="0" smtClean="0"/>
              <a:t>10:12-13 </a:t>
            </a:r>
            <a:r>
              <a:rPr lang="en-GB" sz="2600" dirty="0" smtClean="0"/>
              <a:t>The Amplified Bible</a:t>
            </a:r>
          </a:p>
          <a:p>
            <a:pPr marL="0" indent="0">
              <a:buNone/>
            </a:pPr>
            <a:endParaRPr lang="en-GB" sz="2000" b="1" baseline="30000" dirty="0" smtClean="0"/>
          </a:p>
          <a:p>
            <a:pPr marL="0" indent="0">
              <a:buNone/>
            </a:pPr>
            <a:r>
              <a:rPr lang="en-GB" sz="2000" b="1" baseline="30000" dirty="0" smtClean="0"/>
              <a:t>12</a:t>
            </a:r>
            <a:r>
              <a:rPr lang="en-GB" sz="2000" b="1" baseline="30000" dirty="0"/>
              <a:t> </a:t>
            </a:r>
            <a:r>
              <a:rPr lang="en-GB" sz="2000" dirty="0"/>
              <a:t>Therefore let the one who thinks he stands firm [immune to temptation, being overconfident and self-righteous], take care that he does not fall [into sin and condemnation]. </a:t>
            </a:r>
            <a:endParaRPr lang="en-GB" sz="2000" dirty="0" smtClean="0"/>
          </a:p>
          <a:p>
            <a:pPr marL="0" indent="0">
              <a:buNone/>
            </a:pPr>
            <a:endParaRPr lang="en-GB" sz="2000" b="1" baseline="30000" dirty="0"/>
          </a:p>
          <a:p>
            <a:pPr marL="0" indent="0">
              <a:buNone/>
            </a:pPr>
            <a:r>
              <a:rPr lang="en-GB" sz="2000" b="1" baseline="30000" dirty="0" smtClean="0"/>
              <a:t>13</a:t>
            </a:r>
            <a:r>
              <a:rPr lang="en-GB" sz="2000" b="1" baseline="30000" dirty="0"/>
              <a:t> </a:t>
            </a:r>
            <a:r>
              <a:rPr lang="en-GB" sz="2000" dirty="0"/>
              <a:t>No temptation [regardless of its source] has overtaken </a:t>
            </a:r>
            <a:r>
              <a:rPr lang="en-GB" sz="2000" i="1" dirty="0"/>
              <a:t>or</a:t>
            </a:r>
            <a:r>
              <a:rPr lang="en-GB" sz="2000" dirty="0"/>
              <a:t> enticed you that is not common to human experience [nor is any temptation unusual or beyond human resistance]; but God is faithful [to His word—He is compassionate and trustworthy], and He will not let you be tempted </a:t>
            </a:r>
            <a:r>
              <a:rPr lang="en-GB" sz="2000" u="sng" dirty="0">
                <a:solidFill>
                  <a:srgbClr val="FF0000"/>
                </a:solidFill>
              </a:rPr>
              <a:t>beyond your ability [to resist]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  <a:r>
              <a:rPr lang="en-GB" sz="2000" dirty="0"/>
              <a:t>(THE CRUSH DEPTH), but along with the temptation He [has in the past and is now and] will [always] provide the way out as well, so that you will be able to endure it [without yielding, and will overcome temptation with joy].</a:t>
            </a:r>
          </a:p>
        </p:txBody>
      </p:sp>
    </p:spTree>
    <p:extLst>
      <p:ext uri="{BB962C8B-B14F-4D97-AF65-F5344CB8AC3E}">
        <p14:creationId xmlns:p14="http://schemas.microsoft.com/office/powerpoint/2010/main" val="326901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 smtClean="0"/>
              <a:t>How about you? </a:t>
            </a:r>
            <a:br>
              <a:rPr lang="en-GB" sz="3100" dirty="0" smtClean="0"/>
            </a:br>
            <a:r>
              <a:rPr lang="en-GB" sz="3100" dirty="0" smtClean="0"/>
              <a:t>What areas are you fighting to gain the upper hand in?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70000" lnSpcReduction="20000"/>
          </a:bodyPr>
          <a:lstStyle/>
          <a:p>
            <a:r>
              <a:rPr lang="en-GB" sz="2300" dirty="0" smtClean="0"/>
              <a:t>Addiction</a:t>
            </a:r>
            <a:r>
              <a:rPr lang="en-GB" dirty="0"/>
              <a:t>	</a:t>
            </a:r>
            <a:r>
              <a:rPr lang="en-GB" sz="2200" dirty="0">
                <a:latin typeface="Arial Narrow" panose="020B0606020202030204" pitchFamily="34" charset="0"/>
              </a:rPr>
              <a:t>Sin is crouching at the door; and its desire is for you, but you must master it. Gen 4:7</a:t>
            </a:r>
          </a:p>
          <a:p>
            <a:r>
              <a:rPr lang="en-GB" sz="2300" dirty="0"/>
              <a:t>Gossip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2200" dirty="0" smtClean="0">
                <a:latin typeface="Arial Narrow" panose="020B0606020202030204" pitchFamily="34" charset="0"/>
              </a:rPr>
              <a:t>Therefore </a:t>
            </a:r>
            <a:r>
              <a:rPr lang="en-GB" sz="2200" dirty="0">
                <a:latin typeface="Arial Narrow" panose="020B0606020202030204" pitchFamily="34" charset="0"/>
              </a:rPr>
              <a:t>do not associate with a gossip. </a:t>
            </a:r>
            <a:r>
              <a:rPr lang="en-GB" sz="2200" dirty="0" err="1">
                <a:latin typeface="Arial Narrow" panose="020B0606020202030204" pitchFamily="34" charset="0"/>
              </a:rPr>
              <a:t>Prov</a:t>
            </a:r>
            <a:r>
              <a:rPr lang="en-GB" sz="2200" dirty="0">
                <a:latin typeface="Arial Narrow" panose="020B0606020202030204" pitchFamily="34" charset="0"/>
              </a:rPr>
              <a:t> 20:19      </a:t>
            </a:r>
            <a:endParaRPr lang="en-GB" sz="2200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GB" sz="2200" dirty="0" smtClean="0">
                <a:latin typeface="Arial Narrow" panose="020B0606020202030204" pitchFamily="34" charset="0"/>
              </a:rPr>
              <a:t>		Death </a:t>
            </a:r>
            <a:r>
              <a:rPr lang="en-GB" sz="2200" dirty="0">
                <a:latin typeface="Arial Narrow" panose="020B0606020202030204" pitchFamily="34" charset="0"/>
              </a:rPr>
              <a:t>and life are </a:t>
            </a:r>
            <a:r>
              <a:rPr lang="en-GB" sz="2200" dirty="0" smtClean="0">
                <a:latin typeface="Arial Narrow" panose="020B0606020202030204" pitchFamily="34" charset="0"/>
              </a:rPr>
              <a:t>in</a:t>
            </a:r>
            <a:r>
              <a:rPr lang="en-GB" sz="2200" dirty="0">
                <a:latin typeface="Arial Narrow" panose="020B0606020202030204" pitchFamily="34" charset="0"/>
              </a:rPr>
              <a:t> the power of the tongue </a:t>
            </a:r>
            <a:r>
              <a:rPr lang="en-GB" sz="2200" dirty="0" err="1">
                <a:latin typeface="Arial Narrow" panose="020B0606020202030204" pitchFamily="34" charset="0"/>
              </a:rPr>
              <a:t>Prov</a:t>
            </a:r>
            <a:r>
              <a:rPr lang="en-GB" sz="2200" dirty="0">
                <a:latin typeface="Arial Narrow" panose="020B0606020202030204" pitchFamily="34" charset="0"/>
              </a:rPr>
              <a:t> 18:21</a:t>
            </a:r>
          </a:p>
          <a:p>
            <a:r>
              <a:rPr lang="en-GB" sz="2300" dirty="0"/>
              <a:t>Bad language</a:t>
            </a:r>
            <a:r>
              <a:rPr lang="en-GB" dirty="0"/>
              <a:t>	</a:t>
            </a:r>
            <a:r>
              <a:rPr lang="en-GB" sz="2200" dirty="0">
                <a:latin typeface="Arial Narrow" panose="020B0606020202030204" pitchFamily="34" charset="0"/>
              </a:rPr>
              <a:t>Let no unwholesome word proceed from your mouth, but only such </a:t>
            </a:r>
            <a:r>
              <a:rPr lang="en-GB" sz="2200" i="1" dirty="0">
                <a:latin typeface="Arial Narrow" panose="020B0606020202030204" pitchFamily="34" charset="0"/>
              </a:rPr>
              <a:t>a word</a:t>
            </a:r>
            <a:r>
              <a:rPr lang="en-GB" sz="2200" dirty="0">
                <a:latin typeface="Arial Narrow" panose="020B0606020202030204" pitchFamily="34" charset="0"/>
              </a:rPr>
              <a:t> as is good for </a:t>
            </a:r>
            <a:r>
              <a:rPr lang="en-GB" sz="2200" dirty="0" smtClean="0">
                <a:latin typeface="Arial Narrow" panose="020B0606020202030204" pitchFamily="34" charset="0"/>
              </a:rPr>
              <a:t>		edification </a:t>
            </a:r>
            <a:r>
              <a:rPr lang="en-GB" sz="2200" dirty="0">
                <a:latin typeface="Arial Narrow" panose="020B0606020202030204" pitchFamily="34" charset="0"/>
              </a:rPr>
              <a:t>according to the need </a:t>
            </a:r>
            <a:r>
              <a:rPr lang="en-GB" sz="2200" i="1" dirty="0">
                <a:latin typeface="Arial Narrow" panose="020B0606020202030204" pitchFamily="34" charset="0"/>
              </a:rPr>
              <a:t>of the moment</a:t>
            </a:r>
            <a:r>
              <a:rPr lang="en-GB" sz="2200" dirty="0">
                <a:latin typeface="Arial Narrow" panose="020B0606020202030204" pitchFamily="34" charset="0"/>
              </a:rPr>
              <a:t>, so that it will give grace to those who </a:t>
            </a:r>
            <a:r>
              <a:rPr lang="en-GB" sz="2200" dirty="0" smtClean="0">
                <a:latin typeface="Arial Narrow" panose="020B0606020202030204" pitchFamily="34" charset="0"/>
              </a:rPr>
              <a:t>		hear</a:t>
            </a:r>
            <a:r>
              <a:rPr lang="en-GB" sz="2000" dirty="0">
                <a:latin typeface="Arial Narrow" panose="020B0606020202030204" pitchFamily="34" charset="0"/>
              </a:rPr>
              <a:t>. </a:t>
            </a:r>
            <a:r>
              <a:rPr lang="en-GB" sz="2000" dirty="0" err="1" smtClean="0">
                <a:latin typeface="Arial Narrow" panose="020B0606020202030204" pitchFamily="34" charset="0"/>
              </a:rPr>
              <a:t>Eph</a:t>
            </a:r>
            <a:r>
              <a:rPr lang="en-GB" sz="2000" dirty="0" smtClean="0">
                <a:latin typeface="Arial Narrow" panose="020B0606020202030204" pitchFamily="34" charset="0"/>
              </a:rPr>
              <a:t> </a:t>
            </a:r>
            <a:r>
              <a:rPr lang="en-GB" sz="2000" dirty="0">
                <a:latin typeface="Arial Narrow" panose="020B0606020202030204" pitchFamily="34" charset="0"/>
              </a:rPr>
              <a:t>4:29</a:t>
            </a:r>
          </a:p>
          <a:p>
            <a:r>
              <a:rPr lang="en-GB" sz="2300" dirty="0"/>
              <a:t>Low self-worth</a:t>
            </a:r>
            <a:r>
              <a:rPr lang="en-GB" dirty="0"/>
              <a:t>	</a:t>
            </a:r>
            <a:r>
              <a:rPr lang="en-GB" sz="2200" dirty="0">
                <a:latin typeface="Arial Narrow" panose="020B0606020202030204" pitchFamily="34" charset="0"/>
              </a:rPr>
              <a:t>I will give thanks to You, for I am fearfully and wonderfully made Ps 139:14</a:t>
            </a:r>
          </a:p>
          <a:p>
            <a:r>
              <a:rPr lang="en-GB" sz="2300" dirty="0"/>
              <a:t>Selfishness</a:t>
            </a:r>
            <a:r>
              <a:rPr lang="en-GB" dirty="0"/>
              <a:t>	</a:t>
            </a:r>
            <a:r>
              <a:rPr lang="en-GB" sz="2200" dirty="0">
                <a:latin typeface="Arial Narrow" panose="020B0606020202030204" pitchFamily="34" charset="0"/>
              </a:rPr>
              <a:t>Greater love has no one than this, that one lay down his life for his friends. </a:t>
            </a:r>
            <a:r>
              <a:rPr lang="en-GB" sz="2200" dirty="0" err="1">
                <a:latin typeface="Arial Narrow" panose="020B0606020202030204" pitchFamily="34" charset="0"/>
              </a:rPr>
              <a:t>Jn</a:t>
            </a:r>
            <a:r>
              <a:rPr lang="en-GB" sz="2200" dirty="0">
                <a:latin typeface="Arial Narrow" panose="020B0606020202030204" pitchFamily="34" charset="0"/>
              </a:rPr>
              <a:t> 15:13</a:t>
            </a:r>
          </a:p>
          <a:p>
            <a:r>
              <a:rPr lang="en-GB" sz="2300" dirty="0"/>
              <a:t>Pride</a:t>
            </a:r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sz="2000" dirty="0" smtClean="0">
                <a:latin typeface="Arial Narrow" panose="020B0606020202030204" pitchFamily="34" charset="0"/>
              </a:rPr>
              <a:t>… </a:t>
            </a:r>
            <a:r>
              <a:rPr lang="en-GB" sz="2000" dirty="0">
                <a:latin typeface="Arial Narrow" panose="020B0606020202030204" pitchFamily="34" charset="0"/>
              </a:rPr>
              <a:t>with humility of mind regard one another as more important than yourselves; do </a:t>
            </a:r>
            <a:r>
              <a:rPr lang="en-GB" sz="2000" dirty="0" smtClean="0">
                <a:latin typeface="Arial Narrow" panose="020B0606020202030204" pitchFamily="34" charset="0"/>
              </a:rPr>
              <a:t>			not</a:t>
            </a:r>
            <a:r>
              <a:rPr lang="en-GB" sz="2000" dirty="0">
                <a:latin typeface="Arial Narrow" panose="020B0606020202030204" pitchFamily="34" charset="0"/>
              </a:rPr>
              <a:t> </a:t>
            </a:r>
            <a:r>
              <a:rPr lang="en-GB" sz="2000" i="1" dirty="0">
                <a:latin typeface="Arial Narrow" panose="020B0606020202030204" pitchFamily="34" charset="0"/>
              </a:rPr>
              <a:t>merely</a:t>
            </a:r>
            <a:r>
              <a:rPr lang="en-GB" sz="2000" dirty="0">
                <a:latin typeface="Arial Narrow" panose="020B0606020202030204" pitchFamily="34" charset="0"/>
              </a:rPr>
              <a:t> look out for your own personal interests, but also for the interests of others. </a:t>
            </a:r>
            <a:endParaRPr lang="en-GB" sz="2000" dirty="0" smtClean="0">
              <a:latin typeface="Arial Narrow" panose="020B0606020202030204" pitchFamily="34" charset="0"/>
            </a:endParaRPr>
          </a:p>
          <a:p>
            <a:pPr marL="457200" lvl="1" indent="0">
              <a:buNone/>
            </a:pPr>
            <a:r>
              <a:rPr lang="en-GB" sz="1600" dirty="0">
                <a:latin typeface="Arial Narrow" panose="020B0606020202030204" pitchFamily="34" charset="0"/>
              </a:rPr>
              <a:t>	</a:t>
            </a:r>
            <a:r>
              <a:rPr lang="en-GB" sz="1600" dirty="0" smtClean="0">
                <a:latin typeface="Arial Narrow" panose="020B0606020202030204" pitchFamily="34" charset="0"/>
              </a:rPr>
              <a:t>	</a:t>
            </a:r>
            <a:r>
              <a:rPr lang="en-GB" sz="2000" dirty="0" smtClean="0">
                <a:latin typeface="Arial Narrow" panose="020B0606020202030204" pitchFamily="34" charset="0"/>
              </a:rPr>
              <a:t>Phil </a:t>
            </a:r>
            <a:r>
              <a:rPr lang="en-GB" sz="2000" dirty="0">
                <a:latin typeface="Arial Narrow" panose="020B0606020202030204" pitchFamily="34" charset="0"/>
              </a:rPr>
              <a:t>2:3-4</a:t>
            </a:r>
          </a:p>
          <a:p>
            <a:r>
              <a:rPr lang="en-GB" sz="2300" dirty="0"/>
              <a:t>Hedonism</a:t>
            </a:r>
            <a:r>
              <a:rPr lang="en-GB" dirty="0"/>
              <a:t>	</a:t>
            </a:r>
            <a:r>
              <a:rPr lang="en-GB" sz="2000" dirty="0">
                <a:latin typeface="Arial Narrow" panose="020B0606020202030204" pitchFamily="34" charset="0"/>
              </a:rPr>
              <a:t>… lovers of pleasure rather than lovers of God. 2 Tim 3:4</a:t>
            </a:r>
          </a:p>
          <a:p>
            <a:r>
              <a:rPr lang="en-GB" sz="2300" dirty="0" smtClean="0"/>
              <a:t>Lover </a:t>
            </a:r>
            <a:r>
              <a:rPr lang="en-GB" sz="2300" dirty="0"/>
              <a:t>of money</a:t>
            </a:r>
            <a:r>
              <a:rPr lang="en-GB" dirty="0"/>
              <a:t>	</a:t>
            </a:r>
            <a:r>
              <a:rPr lang="en-GB" sz="2000" dirty="0">
                <a:latin typeface="Arial Narrow" panose="020B0606020202030204" pitchFamily="34" charset="0"/>
              </a:rPr>
              <a:t>Whoever is kind to the poor lends to the </a:t>
            </a:r>
            <a:r>
              <a:rPr lang="en-GB" sz="2000" cap="small" dirty="0">
                <a:latin typeface="Arial Narrow" panose="020B0606020202030204" pitchFamily="34" charset="0"/>
              </a:rPr>
              <a:t>Lord</a:t>
            </a:r>
            <a:r>
              <a:rPr lang="en-GB" sz="2000" dirty="0">
                <a:latin typeface="Arial Narrow" panose="020B0606020202030204" pitchFamily="34" charset="0"/>
              </a:rPr>
              <a:t>, </a:t>
            </a:r>
            <a:r>
              <a:rPr lang="en-GB" sz="2000" dirty="0" smtClean="0">
                <a:latin typeface="Arial Narrow" panose="020B0606020202030204" pitchFamily="34" charset="0"/>
              </a:rPr>
              <a:t>and </a:t>
            </a:r>
            <a:r>
              <a:rPr lang="en-GB" sz="2000" dirty="0">
                <a:latin typeface="Arial Narrow" panose="020B0606020202030204" pitchFamily="34" charset="0"/>
              </a:rPr>
              <a:t>he will reward them for what they </a:t>
            </a:r>
            <a:r>
              <a:rPr lang="en-GB" sz="2000" dirty="0" smtClean="0">
                <a:latin typeface="Arial Narrow" panose="020B0606020202030204" pitchFamily="34" charset="0"/>
              </a:rPr>
              <a:t>have 		done</a:t>
            </a:r>
            <a:r>
              <a:rPr lang="en-GB" sz="2000" dirty="0">
                <a:latin typeface="Arial Narrow" panose="020B0606020202030204" pitchFamily="34" charset="0"/>
              </a:rPr>
              <a:t>. </a:t>
            </a:r>
            <a:r>
              <a:rPr lang="en-GB" sz="2000" dirty="0" err="1">
                <a:latin typeface="Arial Narrow" panose="020B0606020202030204" pitchFamily="34" charset="0"/>
              </a:rPr>
              <a:t>Prov</a:t>
            </a:r>
            <a:r>
              <a:rPr lang="en-GB" sz="2000" dirty="0">
                <a:latin typeface="Arial Narrow" panose="020B0606020202030204" pitchFamily="34" charset="0"/>
              </a:rPr>
              <a:t> </a:t>
            </a:r>
            <a:r>
              <a:rPr lang="en-GB" sz="2000" dirty="0" smtClean="0">
                <a:latin typeface="Arial Narrow" panose="020B0606020202030204" pitchFamily="34" charset="0"/>
              </a:rPr>
              <a:t>19:17</a:t>
            </a:r>
          </a:p>
          <a:p>
            <a:r>
              <a:rPr lang="en-GB" sz="2300" dirty="0"/>
              <a:t>Fear</a:t>
            </a:r>
            <a:r>
              <a:rPr lang="en-GB" sz="1600" dirty="0"/>
              <a:t>	</a:t>
            </a:r>
            <a:r>
              <a:rPr lang="en-GB" sz="1600" dirty="0" smtClean="0"/>
              <a:t>	</a:t>
            </a:r>
            <a:r>
              <a:rPr lang="en-GB" sz="2000" dirty="0" smtClean="0">
                <a:latin typeface="Arial Narrow" panose="020B0606020202030204" pitchFamily="34" charset="0"/>
              </a:rPr>
              <a:t>Though </a:t>
            </a:r>
            <a:r>
              <a:rPr lang="en-GB" sz="2000" dirty="0">
                <a:latin typeface="Arial Narrow" panose="020B0606020202030204" pitchFamily="34" charset="0"/>
              </a:rPr>
              <a:t>a host encamp against me, my heart will not fear; though war arise against me, in </a:t>
            </a:r>
            <a:r>
              <a:rPr lang="en-GB" sz="2000" i="1" dirty="0">
                <a:latin typeface="Arial Narrow" panose="020B0606020202030204" pitchFamily="34" charset="0"/>
              </a:rPr>
              <a:t>spite </a:t>
            </a:r>
            <a:r>
              <a:rPr lang="en-GB" sz="2000" i="1" dirty="0" smtClean="0">
                <a:latin typeface="Arial Narrow" panose="020B0606020202030204" pitchFamily="34" charset="0"/>
              </a:rPr>
              <a:t>		of</a:t>
            </a:r>
            <a:r>
              <a:rPr lang="en-GB" sz="2000" dirty="0">
                <a:latin typeface="Arial Narrow" panose="020B0606020202030204" pitchFamily="34" charset="0"/>
              </a:rPr>
              <a:t> this I shall be confident. Ps 27:3             </a:t>
            </a:r>
            <a:endParaRPr lang="en-GB" sz="20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Arial Narrow" panose="020B0606020202030204" pitchFamily="34" charset="0"/>
              </a:rPr>
              <a:t>		The</a:t>
            </a:r>
            <a:r>
              <a:rPr lang="en-GB" sz="2000" dirty="0">
                <a:latin typeface="Arial Narrow" panose="020B0606020202030204" pitchFamily="34" charset="0"/>
              </a:rPr>
              <a:t> </a:t>
            </a:r>
            <a:r>
              <a:rPr lang="en-GB" sz="2000" cap="small" dirty="0">
                <a:latin typeface="Arial Narrow" panose="020B0606020202030204" pitchFamily="34" charset="0"/>
              </a:rPr>
              <a:t>Lord</a:t>
            </a:r>
            <a:r>
              <a:rPr lang="en-GB" sz="2000" dirty="0">
                <a:latin typeface="Arial Narrow" panose="020B0606020202030204" pitchFamily="34" charset="0"/>
              </a:rPr>
              <a:t> is for me; I will not fear; What can man do to me? Ps 118:6 </a:t>
            </a:r>
          </a:p>
          <a:p>
            <a:r>
              <a:rPr lang="en-GB" sz="2300" dirty="0"/>
              <a:t>Anger</a:t>
            </a:r>
            <a:r>
              <a:rPr lang="en-GB" sz="1600" dirty="0"/>
              <a:t>	</a:t>
            </a:r>
            <a:r>
              <a:rPr lang="en-GB" sz="1600" dirty="0" smtClean="0"/>
              <a:t>	</a:t>
            </a:r>
            <a:r>
              <a:rPr lang="en-GB" sz="2000" dirty="0" smtClean="0">
                <a:latin typeface="Arial Narrow" panose="020B0606020202030204" pitchFamily="34" charset="0"/>
              </a:rPr>
              <a:t>But </a:t>
            </a:r>
            <a:r>
              <a:rPr lang="en-GB" sz="2000" dirty="0">
                <a:latin typeface="Arial Narrow" panose="020B0606020202030204" pitchFamily="34" charset="0"/>
              </a:rPr>
              <a:t>everyone must be quick to hear, slow to speak </a:t>
            </a:r>
            <a:r>
              <a:rPr lang="en-GB" sz="2000" i="1" dirty="0">
                <a:latin typeface="Arial Narrow" panose="020B0606020202030204" pitchFamily="34" charset="0"/>
              </a:rPr>
              <a:t>and</a:t>
            </a:r>
            <a:r>
              <a:rPr lang="en-GB" sz="2000" dirty="0">
                <a:latin typeface="Arial Narrow" panose="020B0606020202030204" pitchFamily="34" charset="0"/>
              </a:rPr>
              <a:t> slow to anger; </a:t>
            </a:r>
            <a:r>
              <a:rPr lang="en-GB" sz="2000" baseline="30000" dirty="0">
                <a:latin typeface="Arial Narrow" panose="020B0606020202030204" pitchFamily="34" charset="0"/>
              </a:rPr>
              <a:t>20 </a:t>
            </a:r>
            <a:r>
              <a:rPr lang="en-GB" sz="2000" dirty="0">
                <a:latin typeface="Arial Narrow" panose="020B0606020202030204" pitchFamily="34" charset="0"/>
              </a:rPr>
              <a:t>for the anger of man </a:t>
            </a:r>
            <a:r>
              <a:rPr lang="en-GB" sz="2000" dirty="0" smtClean="0">
                <a:latin typeface="Arial Narrow" panose="020B0606020202030204" pitchFamily="34" charset="0"/>
              </a:rPr>
              <a:t>		does </a:t>
            </a:r>
            <a:r>
              <a:rPr lang="en-GB" sz="2000" dirty="0">
                <a:latin typeface="Arial Narrow" panose="020B0606020202030204" pitchFamily="34" charset="0"/>
              </a:rPr>
              <a:t>not achieve the righteousness of God. Jas 1:19-20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51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Don’t debate, just run!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2 Tim 2:22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Flee</a:t>
            </a:r>
            <a:r>
              <a:rPr lang="en-GB" sz="2800" dirty="0">
                <a:latin typeface="Arial Narrow" panose="020B0606020202030204" pitchFamily="34" charset="0"/>
              </a:rPr>
              <a:t> also youthful lusts; but </a:t>
            </a:r>
            <a:r>
              <a:rPr lang="en-GB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pursue</a:t>
            </a:r>
            <a:r>
              <a:rPr lang="en-GB" sz="2800" dirty="0">
                <a:latin typeface="Arial Narrow" panose="020B0606020202030204" pitchFamily="34" charset="0"/>
              </a:rPr>
              <a:t> righteousness, faith, love, peace with those who call on the Lord out of a pure heart</a:t>
            </a:r>
            <a:r>
              <a:rPr lang="en-GB" sz="2800" dirty="0" smtClean="0"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James 4:7-8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Submit</a:t>
            </a:r>
            <a:r>
              <a:rPr lang="en-GB" sz="2800" dirty="0">
                <a:latin typeface="Arial Narrow" panose="020B0606020202030204" pitchFamily="34" charset="0"/>
              </a:rPr>
              <a:t> therefore to God. </a:t>
            </a:r>
            <a:r>
              <a:rPr lang="en-GB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Resist</a:t>
            </a:r>
            <a:r>
              <a:rPr lang="en-GB" sz="2800" dirty="0">
                <a:latin typeface="Arial Narrow" panose="020B0606020202030204" pitchFamily="34" charset="0"/>
              </a:rPr>
              <a:t> the devil and he will flee from you. </a:t>
            </a:r>
            <a:r>
              <a:rPr lang="en-GB" sz="2800" baseline="30000" dirty="0">
                <a:latin typeface="Arial Narrow" panose="020B0606020202030204" pitchFamily="34" charset="0"/>
              </a:rPr>
              <a:t>8 </a:t>
            </a:r>
            <a:r>
              <a:rPr lang="en-GB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Draw near </a:t>
            </a:r>
            <a:r>
              <a:rPr lang="en-GB" sz="2800" dirty="0">
                <a:latin typeface="Arial Narrow" panose="020B0606020202030204" pitchFamily="34" charset="0"/>
              </a:rPr>
              <a:t>to God and He will draw near to you.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36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Developing a </a:t>
            </a:r>
            <a:r>
              <a:rPr lang="en-GB" dirty="0" err="1" smtClean="0"/>
              <a:t>Christlike</a:t>
            </a:r>
            <a:r>
              <a:rPr lang="en-GB" dirty="0" smtClean="0"/>
              <a:t> attitude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Philippians 2:3-5</a:t>
            </a:r>
          </a:p>
          <a:p>
            <a:pPr marL="0" indent="0">
              <a:buNone/>
            </a:pPr>
            <a:r>
              <a:rPr lang="en-GB" sz="2200" b="1" baseline="30000" dirty="0">
                <a:latin typeface="Arial Narrow" panose="020B0606020202030204" pitchFamily="34" charset="0"/>
              </a:rPr>
              <a:t>3 </a:t>
            </a:r>
            <a:r>
              <a:rPr lang="en-GB" sz="2200" dirty="0">
                <a:latin typeface="Arial Narrow" panose="020B0606020202030204" pitchFamily="34" charset="0"/>
              </a:rPr>
              <a:t>Do nothing </a:t>
            </a:r>
            <a:r>
              <a:rPr lang="en-GB" sz="2200" dirty="0" smtClean="0">
                <a:latin typeface="Arial Narrow" panose="020B0606020202030204" pitchFamily="34" charset="0"/>
              </a:rPr>
              <a:t>from</a:t>
            </a:r>
            <a:r>
              <a:rPr lang="en-GB" sz="2200" dirty="0">
                <a:latin typeface="Arial Narrow" panose="020B0606020202030204" pitchFamily="34" charset="0"/>
              </a:rPr>
              <a:t> </a:t>
            </a:r>
            <a:r>
              <a:rPr lang="en-GB" sz="2200" dirty="0" smtClean="0">
                <a:latin typeface="Arial Narrow" panose="020B0606020202030204" pitchFamily="34" charset="0"/>
              </a:rPr>
              <a:t>selfishness </a:t>
            </a:r>
            <a:r>
              <a:rPr lang="en-GB" sz="2200" dirty="0">
                <a:latin typeface="Arial Narrow" panose="020B0606020202030204" pitchFamily="34" charset="0"/>
              </a:rPr>
              <a:t>or empty conceit, but with humility of mind regard one another as more important than yourselves; </a:t>
            </a:r>
            <a:r>
              <a:rPr lang="en-GB" sz="2200" b="1" baseline="30000" dirty="0">
                <a:latin typeface="Arial Narrow" panose="020B0606020202030204" pitchFamily="34" charset="0"/>
              </a:rPr>
              <a:t>4 </a:t>
            </a:r>
            <a:r>
              <a:rPr lang="en-GB" sz="2200" dirty="0">
                <a:latin typeface="Arial Narrow" panose="020B0606020202030204" pitchFamily="34" charset="0"/>
              </a:rPr>
              <a:t>do not </a:t>
            </a:r>
            <a:r>
              <a:rPr lang="en-GB" sz="2200" i="1" dirty="0">
                <a:latin typeface="Arial Narrow" panose="020B0606020202030204" pitchFamily="34" charset="0"/>
              </a:rPr>
              <a:t>merely</a:t>
            </a:r>
            <a:r>
              <a:rPr lang="en-GB" sz="2200" dirty="0">
                <a:latin typeface="Arial Narrow" panose="020B0606020202030204" pitchFamily="34" charset="0"/>
              </a:rPr>
              <a:t> look out for your own personal interests, but also for the interests of others. </a:t>
            </a:r>
            <a:r>
              <a:rPr lang="en-GB" sz="2200" b="1" baseline="30000" dirty="0">
                <a:latin typeface="Arial Narrow" panose="020B0606020202030204" pitchFamily="34" charset="0"/>
              </a:rPr>
              <a:t>5 </a:t>
            </a:r>
            <a:r>
              <a:rPr lang="en-GB" sz="2200" dirty="0">
                <a:latin typeface="Arial Narrow" panose="020B0606020202030204" pitchFamily="34" charset="0"/>
              </a:rPr>
              <a:t>Have this attitude </a:t>
            </a:r>
            <a:r>
              <a:rPr lang="en-GB" sz="2200" dirty="0" smtClean="0">
                <a:latin typeface="Arial Narrow" panose="020B0606020202030204" pitchFamily="34" charset="0"/>
              </a:rPr>
              <a:t>in </a:t>
            </a:r>
            <a:r>
              <a:rPr lang="en-GB" sz="2200" dirty="0">
                <a:latin typeface="Arial Narrow" panose="020B0606020202030204" pitchFamily="34" charset="0"/>
              </a:rPr>
              <a:t>yourselves which was also in Christ Jesus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Matthew </a:t>
            </a:r>
            <a:r>
              <a:rPr lang="en-GB" dirty="0"/>
              <a:t>7:1-5</a:t>
            </a:r>
          </a:p>
          <a:p>
            <a:pPr marL="0" indent="0">
              <a:buNone/>
            </a:pPr>
            <a:r>
              <a:rPr lang="en-GB" sz="2200" dirty="0">
                <a:latin typeface="Arial Narrow" panose="020B0606020202030204" pitchFamily="34" charset="0"/>
              </a:rPr>
              <a:t>“Do not judge so that you will not be judged. </a:t>
            </a:r>
            <a:r>
              <a:rPr lang="en-GB" sz="2200" b="1" baseline="30000" dirty="0">
                <a:latin typeface="Arial Narrow" panose="020B0606020202030204" pitchFamily="34" charset="0"/>
              </a:rPr>
              <a:t>2 </a:t>
            </a:r>
            <a:r>
              <a:rPr lang="en-GB" sz="2200" dirty="0">
                <a:latin typeface="Arial Narrow" panose="020B0606020202030204" pitchFamily="34" charset="0"/>
              </a:rPr>
              <a:t>For in the way you judge, you will be judged; and </a:t>
            </a:r>
            <a:r>
              <a:rPr lang="en-GB" sz="2200" dirty="0" smtClean="0">
                <a:latin typeface="Arial Narrow" panose="020B0606020202030204" pitchFamily="34" charset="0"/>
              </a:rPr>
              <a:t>by </a:t>
            </a:r>
            <a:r>
              <a:rPr lang="en-GB" sz="2200" dirty="0">
                <a:latin typeface="Arial Narrow" panose="020B0606020202030204" pitchFamily="34" charset="0"/>
              </a:rPr>
              <a:t>your standard of measure, it will be measured to you. </a:t>
            </a:r>
            <a:r>
              <a:rPr lang="en-GB" sz="2200" b="1" baseline="30000" dirty="0">
                <a:latin typeface="Arial Narrow" panose="020B0606020202030204" pitchFamily="34" charset="0"/>
              </a:rPr>
              <a:t>3 </a:t>
            </a:r>
            <a:r>
              <a:rPr lang="en-GB" sz="2200" dirty="0">
                <a:latin typeface="Arial Narrow" panose="020B0606020202030204" pitchFamily="34" charset="0"/>
              </a:rPr>
              <a:t>Why do you look at the speck that is in your brother’s eye, but do not notice the log that is in your own eye? </a:t>
            </a:r>
            <a:r>
              <a:rPr lang="en-GB" sz="2200" b="1" baseline="30000" dirty="0">
                <a:latin typeface="Arial Narrow" panose="020B0606020202030204" pitchFamily="34" charset="0"/>
              </a:rPr>
              <a:t>4 </a:t>
            </a:r>
            <a:r>
              <a:rPr lang="en-GB" sz="2200" dirty="0">
                <a:latin typeface="Arial Narrow" panose="020B0606020202030204" pitchFamily="34" charset="0"/>
              </a:rPr>
              <a:t>Or how </a:t>
            </a:r>
            <a:r>
              <a:rPr lang="en-GB" sz="2200" dirty="0" smtClean="0">
                <a:latin typeface="Arial Narrow" panose="020B0606020202030204" pitchFamily="34" charset="0"/>
              </a:rPr>
              <a:t>can </a:t>
            </a:r>
            <a:r>
              <a:rPr lang="en-GB" sz="2200" dirty="0">
                <a:latin typeface="Arial Narrow" panose="020B0606020202030204" pitchFamily="34" charset="0"/>
              </a:rPr>
              <a:t>you say to your brother, ‘Let me take the speck out of your eye,’ and behold, the log is in your own eye? </a:t>
            </a:r>
            <a:r>
              <a:rPr lang="en-GB" sz="2200" b="1" baseline="30000" dirty="0">
                <a:latin typeface="Arial Narrow" panose="020B0606020202030204" pitchFamily="34" charset="0"/>
              </a:rPr>
              <a:t>5 </a:t>
            </a:r>
            <a:r>
              <a:rPr lang="en-GB" sz="2200" dirty="0">
                <a:latin typeface="Arial Narrow" panose="020B0606020202030204" pitchFamily="34" charset="0"/>
              </a:rPr>
              <a:t>You hypocrite, first take the log out of your own eye, and then you will see clearly to take the speck out of your brother’s eye.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48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God’s heart toward 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Hebrews 4:15-16</a:t>
            </a:r>
          </a:p>
          <a:p>
            <a:pPr marL="0" indent="0">
              <a:buNone/>
            </a:pPr>
            <a:r>
              <a:rPr lang="en-GB" sz="2000" b="1" baseline="30000" dirty="0">
                <a:latin typeface="Arial Narrow" panose="020B0606020202030204" pitchFamily="34" charset="0"/>
              </a:rPr>
              <a:t>15 </a:t>
            </a:r>
            <a:r>
              <a:rPr lang="en-GB" sz="2000" dirty="0">
                <a:latin typeface="Arial Narrow" panose="020B0606020202030204" pitchFamily="34" charset="0"/>
              </a:rPr>
              <a:t>For we do not have a high priest who cannot sympathize with our weaknesses, but One who has been tempted in all things as </a:t>
            </a:r>
            <a:r>
              <a:rPr lang="en-GB" sz="2000" i="1" dirty="0">
                <a:latin typeface="Arial Narrow" panose="020B0606020202030204" pitchFamily="34" charset="0"/>
              </a:rPr>
              <a:t>we are, yet</a:t>
            </a:r>
            <a:r>
              <a:rPr lang="en-GB" sz="2000" dirty="0">
                <a:latin typeface="Arial Narrow" panose="020B0606020202030204" pitchFamily="34" charset="0"/>
              </a:rPr>
              <a:t> without sin. </a:t>
            </a:r>
            <a:r>
              <a:rPr lang="en-GB" sz="2000" b="1" baseline="30000" dirty="0">
                <a:latin typeface="Arial Narrow" panose="020B0606020202030204" pitchFamily="34" charset="0"/>
              </a:rPr>
              <a:t>16 </a:t>
            </a:r>
            <a:r>
              <a:rPr lang="en-GB" sz="2000" dirty="0">
                <a:latin typeface="Arial Narrow" panose="020B0606020202030204" pitchFamily="34" charset="0"/>
              </a:rPr>
              <a:t>Therefore let us draw near with confidence to the throne of grace, so that we may receive mercy and find grace to help in time of need.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3000" dirty="0" smtClean="0"/>
              <a:t>Hebrews 12:10-11</a:t>
            </a:r>
          </a:p>
          <a:p>
            <a:pPr marL="0" indent="0">
              <a:buNone/>
            </a:pPr>
            <a:r>
              <a:rPr lang="en-GB" sz="2000" b="1" baseline="30000" dirty="0">
                <a:latin typeface="Arial Narrow" panose="020B0606020202030204" pitchFamily="34" charset="0"/>
              </a:rPr>
              <a:t>10</a:t>
            </a:r>
            <a:r>
              <a:rPr lang="en-GB" sz="2000" dirty="0">
                <a:latin typeface="Arial Narrow" panose="020B0606020202030204" pitchFamily="34" charset="0"/>
              </a:rPr>
              <a:t>He </a:t>
            </a:r>
            <a:r>
              <a:rPr lang="en-GB" sz="2000" i="1" dirty="0">
                <a:latin typeface="Arial Narrow" panose="020B0606020202030204" pitchFamily="34" charset="0"/>
              </a:rPr>
              <a:t>disciplines us</a:t>
            </a:r>
            <a:r>
              <a:rPr lang="en-GB" sz="2000" dirty="0">
                <a:latin typeface="Arial Narrow" panose="020B0606020202030204" pitchFamily="34" charset="0"/>
              </a:rPr>
              <a:t> for </a:t>
            </a:r>
            <a:r>
              <a:rPr lang="en-GB" sz="2000" i="1" dirty="0">
                <a:latin typeface="Arial Narrow" panose="020B0606020202030204" pitchFamily="34" charset="0"/>
              </a:rPr>
              <a:t>our</a:t>
            </a:r>
            <a:r>
              <a:rPr lang="en-GB" sz="2000" dirty="0">
                <a:latin typeface="Arial Narrow" panose="020B0606020202030204" pitchFamily="34" charset="0"/>
              </a:rPr>
              <a:t> good, so that we may share His holiness. </a:t>
            </a:r>
            <a:r>
              <a:rPr lang="en-GB" sz="2000" b="1" baseline="30000" dirty="0">
                <a:latin typeface="Arial Narrow" panose="020B0606020202030204" pitchFamily="34" charset="0"/>
              </a:rPr>
              <a:t>11 </a:t>
            </a:r>
            <a:r>
              <a:rPr lang="en-GB" sz="2000" dirty="0">
                <a:latin typeface="Arial Narrow" panose="020B0606020202030204" pitchFamily="34" charset="0"/>
              </a:rPr>
              <a:t>All discipline for the moment seems not to be joyful, but sorrowful; yet to those who have been trained by it, afterwards it yields the peaceful fruit of righteousness.</a:t>
            </a:r>
          </a:p>
          <a:p>
            <a:pPr marL="0" indent="0">
              <a:buNone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993446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500"/>
            <a:ext cx="9144000" cy="58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00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5798</TotalTime>
  <Words>87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The crush depth in Scripture</vt:lpstr>
      <vt:lpstr> How about you?  What areas are you fighting to gain the upper hand in?  </vt:lpstr>
      <vt:lpstr>Don’t debate, just run!</vt:lpstr>
      <vt:lpstr>Developing a Christlike attitude</vt:lpstr>
      <vt:lpstr>God’s heart toward 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</dc:creator>
  <cp:lastModifiedBy>Dave</cp:lastModifiedBy>
  <cp:revision>19</cp:revision>
  <dcterms:created xsi:type="dcterms:W3CDTF">2026-03-18T10:04:46Z</dcterms:created>
  <dcterms:modified xsi:type="dcterms:W3CDTF">2026-05-26T10:31:22Z</dcterms:modified>
</cp:coreProperties>
</file>